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jpeg" ContentType="image/jpeg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embeddings/oleObject1.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70" r:id="rId3"/>
    <p:sldId id="271" r:id="rId4"/>
    <p:sldId id="267" r:id="rId5"/>
    <p:sldId id="257" r:id="rId6"/>
    <p:sldId id="272" r:id="rId7"/>
    <p:sldId id="258" r:id="rId8"/>
    <p:sldId id="259" r:id="rId9"/>
    <p:sldId id="261" r:id="rId10"/>
    <p:sldId id="262" r:id="rId11"/>
    <p:sldId id="260" r:id="rId12"/>
    <p:sldId id="263" r:id="rId13"/>
    <p:sldId id="264" r:id="rId14"/>
    <p:sldId id="266" r:id="rId15"/>
    <p:sldId id="269" r:id="rId16"/>
    <p:sldId id="268" r:id="rId17"/>
  </p:sldIdLst>
  <p:sldSz cx="9144000" cy="6858000" type="screen4x3"/>
  <p:notesSz cx="6858000" cy="9144000"/>
  <p:defaultTextStyle>
    <a:defPPr>
      <a:defRPr lang="fr-F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E62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Aucun style, aucune grill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 showGuides="1">
      <p:cViewPr varScale="1">
        <p:scale>
          <a:sx n="117" d="100"/>
          <a:sy n="117" d="100"/>
        </p:scale>
        <p:origin x="-1464" y="-112"/>
      </p:cViewPr>
      <p:guideLst>
        <p:guide orient="horz" pos="2160"/>
        <p:guide pos="2877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printerSettings" Target="printerSettings/printerSettings1.bin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fr-FR" smtClean="0"/>
              <a:t>Cliquez et modifiez le titre</a:t>
            </a:r>
            <a:endParaRPr lang="en-US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Cliquez pour modifier le style des sous-titres du masque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C08EBC-24D2-644F-A71B-190F4247B90C}" type="datetimeFigureOut">
              <a:rPr lang="fr-FR" smtClean="0"/>
              <a:t>21/05/13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EF395-7F28-394D-90D8-1CDA44D847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5308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fr-FR" smtClean="0"/>
              <a:t>Cliquez et modifiez le titre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C08EBC-24D2-644F-A71B-190F4247B90C}" type="datetimeFigureOut">
              <a:rPr lang="fr-FR" smtClean="0"/>
              <a:t>21/05/13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EF395-7F28-394D-90D8-1CDA44D847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67119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et modifiez le titre</a:t>
            </a:r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C08EBC-24D2-644F-A71B-190F4247B90C}" type="datetimeFigureOut">
              <a:rPr lang="fr-FR" smtClean="0"/>
              <a:t>21/05/13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EF395-7F28-394D-90D8-1CDA44D847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895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fr-FR" smtClean="0"/>
              <a:t>Cliquez et modifiez le titre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C08EBC-24D2-644F-A71B-190F4247B90C}" type="datetimeFigureOut">
              <a:rPr lang="fr-FR" smtClean="0"/>
              <a:t>21/05/13</a:t>
            </a:fld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EF395-7F28-394D-90D8-1CDA44D847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0970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fr-FR" smtClean="0"/>
              <a:t>Cliquez et modifiez le titre</a:t>
            </a:r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C08EBC-24D2-644F-A71B-190F4247B90C}" type="datetimeFigureOut">
              <a:rPr lang="fr-FR" smtClean="0"/>
              <a:t>21/05/13</a:t>
            </a:fld>
            <a:endParaRPr lang="en-US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EF395-7F28-394D-90D8-1CDA44D847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8436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fr-FR" smtClean="0"/>
              <a:t>Cliquez et modifiez le titre</a:t>
            </a:r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C08EBC-24D2-644F-A71B-190F4247B90C}" type="datetimeFigureOut">
              <a:rPr lang="fr-FR" smtClean="0"/>
              <a:t>21/05/13</a:t>
            </a:fld>
            <a:endParaRPr lang="en-US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EF395-7F28-394D-90D8-1CDA44D847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3209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C08EBC-24D2-644F-A71B-190F4247B90C}" type="datetimeFigureOut">
              <a:rPr lang="fr-FR" smtClean="0"/>
              <a:t>21/05/13</a:t>
            </a:fld>
            <a:endParaRPr lang="en-US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EF395-7F28-394D-90D8-1CDA44D847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6899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C08EBC-24D2-644F-A71B-190F4247B90C}" type="datetimeFigureOut">
              <a:rPr lang="fr-FR" smtClean="0"/>
              <a:t>21/05/13</a:t>
            </a:fld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EF395-7F28-394D-90D8-1CDA44D847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2720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theme" Target="../theme/theme1.xml"/><Relationship Id="rId10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750055"/>
          </a:xfrm>
          <a:prstGeom prst="rect">
            <a:avLst/>
          </a:prstGeom>
          <a:solidFill>
            <a:srgbClr val="444444"/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6117946"/>
            <a:ext cx="9144000" cy="750055"/>
          </a:xfrm>
          <a:prstGeom prst="rect">
            <a:avLst/>
          </a:prstGeom>
          <a:solidFill>
            <a:srgbClr val="444444"/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C08EBC-24D2-644F-A71B-190F4247B90C}" type="datetimeFigureOut">
              <a:rPr lang="fr-FR" smtClean="0"/>
              <a:t>21/05/13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FEF395-7F28-394D-90D8-1CDA44D847FC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Image 9" descr="Sage_Bionetworks_logo.jpg"/>
          <p:cNvPicPr>
            <a:picLocks noChangeAspect="1"/>
          </p:cNvPicPr>
          <p:nvPr/>
        </p:nvPicPr>
        <p:blipFill>
          <a:blip r:embed="rId10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0122" cy="750055"/>
          </a:xfrm>
          <a:prstGeom prst="rect">
            <a:avLst/>
          </a:prstGeom>
          <a:ln>
            <a:noFill/>
          </a:ln>
        </p:spPr>
      </p:pic>
      <p:sp>
        <p:nvSpPr>
          <p:cNvPr id="8" name="Rectangle 7"/>
          <p:cNvSpPr/>
          <p:nvPr/>
        </p:nvSpPr>
        <p:spPr>
          <a:xfrm>
            <a:off x="0" y="0"/>
            <a:ext cx="9144000" cy="750055"/>
          </a:xfrm>
          <a:prstGeom prst="rect">
            <a:avLst/>
          </a:prstGeom>
          <a:solidFill>
            <a:srgbClr val="444444"/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0" y="6117946"/>
            <a:ext cx="9144000" cy="750055"/>
          </a:xfrm>
          <a:prstGeom prst="rect">
            <a:avLst/>
          </a:prstGeom>
          <a:solidFill>
            <a:srgbClr val="444444"/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Image 11" descr="Sage_Bionetworks_logo.jpg"/>
          <p:cNvPicPr>
            <a:picLocks noChangeAspect="1"/>
          </p:cNvPicPr>
          <p:nvPr/>
        </p:nvPicPr>
        <p:blipFill>
          <a:blip r:embed="rId10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0122" cy="750055"/>
          </a:xfrm>
          <a:prstGeom prst="rect">
            <a:avLst/>
          </a:prstGeom>
          <a:ln>
            <a:noFill/>
          </a:ln>
        </p:spPr>
      </p:pic>
      <p:sp>
        <p:nvSpPr>
          <p:cNvPr id="2" name="ZoneTexte 1"/>
          <p:cNvSpPr txBox="1"/>
          <p:nvPr userDrawn="1"/>
        </p:nvSpPr>
        <p:spPr>
          <a:xfrm>
            <a:off x="108345" y="6422703"/>
            <a:ext cx="19030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>
                    <a:lumMod val="85000"/>
                  </a:schemeClr>
                </a:solidFill>
              </a:rPr>
              <a:t>FC/Sage/</a:t>
            </a:r>
            <a:r>
              <a:rPr lang="en-US" sz="1200" dirty="0" err="1" smtClean="0">
                <a:solidFill>
                  <a:schemeClr val="bg1">
                    <a:lumMod val="85000"/>
                  </a:schemeClr>
                </a:solidFill>
              </a:rPr>
              <a:t>jClub</a:t>
            </a:r>
            <a:r>
              <a:rPr lang="en-US" sz="1200" dirty="0" smtClean="0">
                <a:solidFill>
                  <a:schemeClr val="bg1">
                    <a:lumMod val="85000"/>
                  </a:schemeClr>
                </a:solidFill>
              </a:rPr>
              <a:t>/2013_05_22</a:t>
            </a:r>
            <a:endParaRPr 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94404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oleObject" Target="../embeddings/oleObject1.bin"/><Relationship Id="rId6" Type="http://schemas.openxmlformats.org/officeDocument/2006/relationships/image" Target="../media/image10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091" y="2213072"/>
            <a:ext cx="8249817" cy="2426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786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au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6942028"/>
              </p:ext>
            </p:extLst>
          </p:nvPr>
        </p:nvGraphicFramePr>
        <p:xfrm>
          <a:off x="392815" y="899123"/>
          <a:ext cx="8358370" cy="243893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71674"/>
                <a:gridCol w="1671674"/>
                <a:gridCol w="1671674"/>
                <a:gridCol w="1671674"/>
                <a:gridCol w="1671674"/>
              </a:tblGrid>
              <a:tr h="304867">
                <a:tc>
                  <a:txBody>
                    <a:bodyPr/>
                    <a:lstStyle/>
                    <a:p>
                      <a:pPr algn="r"/>
                      <a:r>
                        <a:rPr lang="en-US" sz="1400" dirty="0" smtClean="0"/>
                        <a:t>Cluster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3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4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</a:tr>
              <a:tr h="304867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Histology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Endometrial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Endometrial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endometrial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Endometrial/Serous</a:t>
                      </a:r>
                      <a:endParaRPr lang="en-US" sz="1400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4867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Grade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 to</a:t>
                      </a:r>
                      <a:r>
                        <a:rPr lang="en-US" sz="1400" baseline="0" dirty="0" smtClean="0"/>
                        <a:t> 3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 to 3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 – 2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3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4867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Mutation/Mb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232e-6</a:t>
                      </a:r>
                      <a:endParaRPr lang="en-US" sz="1400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18e-6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2.9e-6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2.3e-6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4867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MSI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Low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High</a:t>
                      </a:r>
                      <a:endParaRPr lang="en-US" sz="1400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Low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Low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4867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CNV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Low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Low/inter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inter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High</a:t>
                      </a:r>
                      <a:endParaRPr lang="en-US" sz="1400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4867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Methylations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MLH1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4867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Mutations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POLE</a:t>
                      </a:r>
                      <a:r>
                        <a:rPr lang="en-US" sz="1400" b="0" dirty="0" smtClean="0"/>
                        <a:t> - PTEN</a:t>
                      </a:r>
                      <a:endParaRPr lang="en-US" sz="1400" b="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PTEN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PTEN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TP53</a:t>
                      </a:r>
                      <a:endParaRPr lang="en-US" sz="1400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5" name="ZoneTexte 4"/>
          <p:cNvSpPr txBox="1"/>
          <p:nvPr/>
        </p:nvSpPr>
        <p:spPr>
          <a:xfrm>
            <a:off x="3760965" y="184305"/>
            <a:ext cx="1635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D9D9D9"/>
                </a:solidFill>
              </a:rPr>
              <a:t>Group features</a:t>
            </a:r>
            <a:endParaRPr lang="en-US" b="1" dirty="0">
              <a:solidFill>
                <a:srgbClr val="D9D9D9"/>
              </a:solidFill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2"/>
          <a:srcRect t="62419" r="47410"/>
          <a:stretch/>
        </p:blipFill>
        <p:spPr>
          <a:xfrm>
            <a:off x="1313458" y="3429001"/>
            <a:ext cx="6404463" cy="2612494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2985131" y="3614902"/>
            <a:ext cx="1352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232 samples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02072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ZoneTexte 7"/>
          <p:cNvSpPr txBox="1"/>
          <p:nvPr/>
        </p:nvSpPr>
        <p:spPr>
          <a:xfrm>
            <a:off x="2750443" y="195164"/>
            <a:ext cx="3639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D9D9D9"/>
                </a:solidFill>
              </a:rPr>
              <a:t>Multiplatform subtype classification</a:t>
            </a:r>
            <a:endParaRPr lang="en-US" b="1" dirty="0">
              <a:solidFill>
                <a:srgbClr val="D9D9D9"/>
              </a:solidFill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692428" y="875725"/>
            <a:ext cx="3937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Unsupervised clustering on gene </a:t>
            </a:r>
            <a:r>
              <a:rPr lang="en-US" b="1" dirty="0" err="1" smtClean="0"/>
              <a:t>exprs</a:t>
            </a:r>
            <a:r>
              <a:rPr lang="en-US" b="1" dirty="0" smtClean="0"/>
              <a:t>.</a:t>
            </a:r>
            <a:endParaRPr lang="en-US" b="1" dirty="0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 rotWithShape="1">
          <a:blip r:embed="rId2"/>
          <a:srcRect b="23299"/>
          <a:stretch/>
        </p:blipFill>
        <p:spPr>
          <a:xfrm>
            <a:off x="92322" y="1430839"/>
            <a:ext cx="5649985" cy="4583141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 rotWithShape="1">
          <a:blip r:embed="rId2"/>
          <a:srcRect l="27363" t="78721"/>
          <a:stretch/>
        </p:blipFill>
        <p:spPr>
          <a:xfrm>
            <a:off x="5818292" y="1430839"/>
            <a:ext cx="3308370" cy="1024983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 rotWithShape="1">
          <a:blip r:embed="rId2"/>
          <a:srcRect l="8764" t="82843" r="79319"/>
          <a:stretch/>
        </p:blipFill>
        <p:spPr>
          <a:xfrm>
            <a:off x="206245" y="3875429"/>
            <a:ext cx="542752" cy="826439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8292" y="2537694"/>
            <a:ext cx="3289881" cy="2401581"/>
          </a:xfrm>
          <a:prstGeom prst="rect">
            <a:avLst/>
          </a:prstGeom>
        </p:spPr>
      </p:pic>
      <p:sp>
        <p:nvSpPr>
          <p:cNvPr id="14" name="ZoneTexte 13"/>
          <p:cNvSpPr txBox="1"/>
          <p:nvPr/>
        </p:nvSpPr>
        <p:spPr>
          <a:xfrm>
            <a:off x="6100524" y="5243235"/>
            <a:ext cx="27788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Association with previously defined clusters: p &lt; 1e-4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70520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587" y="876300"/>
            <a:ext cx="9144000" cy="4020393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146" y="4972682"/>
            <a:ext cx="3949700" cy="1066800"/>
          </a:xfrm>
          <a:prstGeom prst="rect">
            <a:avLst/>
          </a:prstGeom>
        </p:spPr>
      </p:pic>
      <p:graphicFrame>
        <p:nvGraphicFramePr>
          <p:cNvPr id="5" name="Obje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06267649"/>
              </p:ext>
            </p:extLst>
          </p:nvPr>
        </p:nvGraphicFramePr>
        <p:xfrm>
          <a:off x="5489187" y="5037818"/>
          <a:ext cx="2273300" cy="950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9" name="…quation" r:id="rId5" imgW="1790700" imgH="749300" progId="Equation.3">
                  <p:embed/>
                </p:oleObj>
              </mc:Choice>
              <mc:Fallback>
                <p:oleObj name="…quation" r:id="rId5" imgW="1790700" imgH="749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489187" y="5037818"/>
                        <a:ext cx="2273300" cy="9509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ZoneTexte 5"/>
          <p:cNvSpPr txBox="1"/>
          <p:nvPr/>
        </p:nvSpPr>
        <p:spPr>
          <a:xfrm>
            <a:off x="987807" y="987856"/>
            <a:ext cx="3069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Histopathological</a:t>
            </a:r>
            <a:r>
              <a:rPr lang="en-US" dirty="0" smtClean="0"/>
              <a:t> classification</a:t>
            </a:r>
            <a:endParaRPr lang="en-US" dirty="0"/>
          </a:p>
        </p:txBody>
      </p:sp>
      <p:cxnSp>
        <p:nvCxnSpPr>
          <p:cNvPr id="8" name="Connecteur droit avec flèche 7"/>
          <p:cNvCxnSpPr/>
          <p:nvPr/>
        </p:nvCxnSpPr>
        <p:spPr>
          <a:xfrm>
            <a:off x="1128922" y="1335234"/>
            <a:ext cx="0" cy="37994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avec flèche 8"/>
          <p:cNvCxnSpPr/>
          <p:nvPr/>
        </p:nvCxnSpPr>
        <p:spPr>
          <a:xfrm>
            <a:off x="1465857" y="1965279"/>
            <a:ext cx="0" cy="37994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ZoneTexte 9"/>
          <p:cNvSpPr txBox="1"/>
          <p:nvPr/>
        </p:nvSpPr>
        <p:spPr>
          <a:xfrm>
            <a:off x="1346452" y="1660894"/>
            <a:ext cx="1432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Chosen: k = 3</a:t>
            </a:r>
            <a:endParaRPr lang="en-US" dirty="0"/>
          </a:p>
        </p:txBody>
      </p:sp>
      <p:sp>
        <p:nvSpPr>
          <p:cNvPr id="11" name="ZoneTexte 10"/>
          <p:cNvSpPr txBox="1"/>
          <p:nvPr/>
        </p:nvSpPr>
        <p:spPr>
          <a:xfrm>
            <a:off x="4505283" y="5373379"/>
            <a:ext cx="781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where</a:t>
            </a:r>
            <a:endParaRPr lang="en-US" dirty="0"/>
          </a:p>
        </p:txBody>
      </p:sp>
      <p:sp>
        <p:nvSpPr>
          <p:cNvPr id="12" name="ZoneTexte 11"/>
          <p:cNvSpPr txBox="1"/>
          <p:nvPr/>
        </p:nvSpPr>
        <p:spPr>
          <a:xfrm>
            <a:off x="2859661" y="195164"/>
            <a:ext cx="3421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D9D9D9"/>
                </a:solidFill>
              </a:rPr>
              <a:t>Silhouette clustering optimization</a:t>
            </a:r>
            <a:endParaRPr lang="en-US" b="1" dirty="0">
              <a:solidFill>
                <a:srgbClr val="D9D9D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87543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3479346" y="195401"/>
            <a:ext cx="2236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>
                    <a:lumMod val="85000"/>
                  </a:schemeClr>
                </a:solidFill>
              </a:rPr>
              <a:t>Supervised clustering</a:t>
            </a:r>
            <a:endParaRPr lang="en-US" b="1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2"/>
          <a:srcRect t="45271" b="9458"/>
          <a:stretch/>
        </p:blipFill>
        <p:spPr>
          <a:xfrm>
            <a:off x="4768247" y="1270334"/>
            <a:ext cx="4099660" cy="2877975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2"/>
          <a:srcRect b="54729"/>
          <a:stretch/>
        </p:blipFill>
        <p:spPr>
          <a:xfrm>
            <a:off x="241254" y="1270334"/>
            <a:ext cx="4099660" cy="2877975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2"/>
          <a:srcRect t="89903"/>
          <a:stretch/>
        </p:blipFill>
        <p:spPr>
          <a:xfrm>
            <a:off x="3125316" y="819734"/>
            <a:ext cx="2877874" cy="450599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1519703" y="847210"/>
            <a:ext cx="12985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Gene </a:t>
            </a:r>
            <a:r>
              <a:rPr lang="en-US" dirty="0" err="1" smtClean="0"/>
              <a:t>exprs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8" name="ZoneTexte 7"/>
          <p:cNvSpPr txBox="1"/>
          <p:nvPr/>
        </p:nvSpPr>
        <p:spPr>
          <a:xfrm>
            <a:off x="6014112" y="847210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Proteins</a:t>
            </a:r>
            <a:endParaRPr lang="en-US" dirty="0"/>
          </a:p>
        </p:txBody>
      </p:sp>
      <p:graphicFrame>
        <p:nvGraphicFramePr>
          <p:cNvPr id="10" name="Tableau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4572578"/>
              </p:ext>
            </p:extLst>
          </p:nvPr>
        </p:nvGraphicFramePr>
        <p:xfrm>
          <a:off x="1519703" y="4371001"/>
          <a:ext cx="6096000" cy="15239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32000"/>
                <a:gridCol w="2032000"/>
                <a:gridCol w="2032000"/>
              </a:tblGrid>
              <a:tr h="229261">
                <a:tc>
                  <a:txBody>
                    <a:bodyPr/>
                    <a:lstStyle/>
                    <a:p>
                      <a:endParaRPr lang="en-US" sz="1400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Gene </a:t>
                      </a:r>
                      <a:r>
                        <a:rPr lang="en-US" sz="1400" b="1" dirty="0" err="1" smtClean="0"/>
                        <a:t>exprs</a:t>
                      </a:r>
                      <a:r>
                        <a:rPr lang="en-US" sz="1400" b="1" dirty="0" smtClean="0"/>
                        <a:t>.</a:t>
                      </a:r>
                      <a:endParaRPr lang="en-US" sz="1400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Protein</a:t>
                      </a:r>
                      <a:endParaRPr lang="en-US" sz="1400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9261"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POLE</a:t>
                      </a:r>
                      <a:endParaRPr lang="en-US" sz="1400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Cell metabolism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High CCNB1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9261"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MSI</a:t>
                      </a:r>
                      <a:endParaRPr lang="en-US" sz="1400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Decreased MLH1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High </a:t>
                      </a:r>
                      <a:r>
                        <a:rPr lang="en-US" sz="1400" dirty="0" err="1" smtClean="0"/>
                        <a:t>pAKT</a:t>
                      </a:r>
                      <a:r>
                        <a:rPr lang="en-US" sz="1400" dirty="0" smtClean="0"/>
                        <a:t>, low PTEN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9261">
                <a:tc>
                  <a:txBody>
                    <a:bodyPr/>
                    <a:lstStyle/>
                    <a:p>
                      <a:r>
                        <a:rPr lang="en-US" sz="1400" b="1" dirty="0" err="1" smtClean="0"/>
                        <a:t>CNVlow</a:t>
                      </a:r>
                      <a:endParaRPr lang="en-US" sz="1400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Increased PGR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Increased </a:t>
                      </a:r>
                      <a:r>
                        <a:rPr lang="en-US" sz="1400" baseline="0" dirty="0" smtClean="0"/>
                        <a:t>RAD50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9261">
                <a:tc>
                  <a:txBody>
                    <a:bodyPr/>
                    <a:lstStyle/>
                    <a:p>
                      <a:r>
                        <a:rPr lang="en-US" sz="1400" b="1" dirty="0" err="1" smtClean="0"/>
                        <a:t>CNVhigh</a:t>
                      </a:r>
                      <a:endParaRPr lang="en-US" sz="1400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Cell cycle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Increased</a:t>
                      </a:r>
                      <a:r>
                        <a:rPr lang="en-US" sz="1400" baseline="0" dirty="0" smtClean="0"/>
                        <a:t> TP53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687386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2652751" y="191034"/>
            <a:ext cx="3839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D9D9D9"/>
                </a:solidFill>
              </a:rPr>
              <a:t>Translocations &amp; Gene fusion strategy</a:t>
            </a:r>
            <a:endParaRPr lang="en-US" b="1" dirty="0">
              <a:solidFill>
                <a:srgbClr val="D9D9D9"/>
              </a:solidFill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2505331" y="962599"/>
            <a:ext cx="4063958" cy="369332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prst="convex"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Alignment against </a:t>
            </a:r>
            <a:r>
              <a:rPr lang="en-US" dirty="0" err="1" smtClean="0"/>
              <a:t>Ensembl</a:t>
            </a:r>
            <a:r>
              <a:rPr lang="en-US" dirty="0" smtClean="0"/>
              <a:t> 68 transcripts</a:t>
            </a:r>
            <a:endParaRPr lang="en-US" dirty="0"/>
          </a:p>
        </p:txBody>
      </p:sp>
      <p:sp>
        <p:nvSpPr>
          <p:cNvPr id="4" name="ZoneTexte 3"/>
          <p:cNvSpPr txBox="1"/>
          <p:nvPr/>
        </p:nvSpPr>
        <p:spPr>
          <a:xfrm>
            <a:off x="2277376" y="1941532"/>
            <a:ext cx="4524157" cy="369332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prst="convex"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Alignment against GRCh37 human ref genome</a:t>
            </a:r>
            <a:endParaRPr lang="en-US" dirty="0"/>
          </a:p>
        </p:txBody>
      </p:sp>
      <p:sp>
        <p:nvSpPr>
          <p:cNvPr id="5" name="ZoneTexte 4"/>
          <p:cNvSpPr txBox="1"/>
          <p:nvPr/>
        </p:nvSpPr>
        <p:spPr>
          <a:xfrm>
            <a:off x="1849410" y="1152626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Yes</a:t>
            </a:r>
            <a:endParaRPr lang="en-US" dirty="0"/>
          </a:p>
        </p:txBody>
      </p:sp>
      <p:sp>
        <p:nvSpPr>
          <p:cNvPr id="6" name="ZoneTexte 5"/>
          <p:cNvSpPr txBox="1"/>
          <p:nvPr/>
        </p:nvSpPr>
        <p:spPr>
          <a:xfrm>
            <a:off x="1748456" y="2142444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Yes</a:t>
            </a:r>
            <a:endParaRPr lang="en-US" dirty="0"/>
          </a:p>
        </p:txBody>
      </p:sp>
      <p:sp>
        <p:nvSpPr>
          <p:cNvPr id="7" name="ZoneTexte 6"/>
          <p:cNvSpPr txBox="1"/>
          <p:nvPr/>
        </p:nvSpPr>
        <p:spPr>
          <a:xfrm>
            <a:off x="4732682" y="1439801"/>
            <a:ext cx="455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</a:t>
            </a:r>
            <a:endParaRPr lang="en-US" dirty="0"/>
          </a:p>
        </p:txBody>
      </p:sp>
      <p:sp>
        <p:nvSpPr>
          <p:cNvPr id="8" name="ZoneTexte 7"/>
          <p:cNvSpPr txBox="1"/>
          <p:nvPr/>
        </p:nvSpPr>
        <p:spPr>
          <a:xfrm>
            <a:off x="4732682" y="2482136"/>
            <a:ext cx="455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</a:t>
            </a:r>
            <a:endParaRPr lang="en-US" dirty="0"/>
          </a:p>
        </p:txBody>
      </p:sp>
      <p:sp>
        <p:nvSpPr>
          <p:cNvPr id="9" name="ZoneTexte 8"/>
          <p:cNvSpPr txBox="1"/>
          <p:nvPr/>
        </p:nvSpPr>
        <p:spPr>
          <a:xfrm>
            <a:off x="2947215" y="2920464"/>
            <a:ext cx="3180190" cy="369332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prst="convex"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25bp both ends against GRCh37</a:t>
            </a:r>
            <a:endParaRPr lang="en-US" dirty="0"/>
          </a:p>
        </p:txBody>
      </p:sp>
      <p:sp>
        <p:nvSpPr>
          <p:cNvPr id="10" name="ZoneTexte 9"/>
          <p:cNvSpPr txBox="1"/>
          <p:nvPr/>
        </p:nvSpPr>
        <p:spPr>
          <a:xfrm>
            <a:off x="534307" y="967960"/>
            <a:ext cx="1095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discarded</a:t>
            </a:r>
            <a:endParaRPr lang="en-US" dirty="0"/>
          </a:p>
        </p:txBody>
      </p:sp>
      <p:sp>
        <p:nvSpPr>
          <p:cNvPr id="11" name="ZoneTexte 10"/>
          <p:cNvSpPr txBox="1"/>
          <p:nvPr/>
        </p:nvSpPr>
        <p:spPr>
          <a:xfrm>
            <a:off x="534307" y="1948957"/>
            <a:ext cx="1095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discarded</a:t>
            </a:r>
            <a:endParaRPr lang="en-US" dirty="0"/>
          </a:p>
        </p:txBody>
      </p:sp>
      <p:sp>
        <p:nvSpPr>
          <p:cNvPr id="12" name="ZoneTexte 11"/>
          <p:cNvSpPr txBox="1"/>
          <p:nvPr/>
        </p:nvSpPr>
        <p:spPr>
          <a:xfrm>
            <a:off x="534307" y="2927889"/>
            <a:ext cx="1095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discarded</a:t>
            </a:r>
            <a:endParaRPr lang="en-US" dirty="0"/>
          </a:p>
        </p:txBody>
      </p:sp>
      <p:cxnSp>
        <p:nvCxnSpPr>
          <p:cNvPr id="15" name="Connecteur droit avec flèche 14"/>
          <p:cNvCxnSpPr>
            <a:stCxn id="3" idx="2"/>
            <a:endCxn id="4" idx="0"/>
          </p:cNvCxnSpPr>
          <p:nvPr/>
        </p:nvCxnSpPr>
        <p:spPr>
          <a:xfrm>
            <a:off x="4537310" y="1331931"/>
            <a:ext cx="2145" cy="609601"/>
          </a:xfrm>
          <a:prstGeom prst="straightConnector1">
            <a:avLst/>
          </a:prstGeom>
          <a:ln>
            <a:solidFill>
              <a:srgbClr val="2E621C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/>
          <p:cNvCxnSpPr>
            <a:stCxn id="4" idx="2"/>
            <a:endCxn id="9" idx="0"/>
          </p:cNvCxnSpPr>
          <p:nvPr/>
        </p:nvCxnSpPr>
        <p:spPr>
          <a:xfrm flipH="1">
            <a:off x="4537310" y="2310864"/>
            <a:ext cx="2145" cy="609600"/>
          </a:xfrm>
          <a:prstGeom prst="straightConnector1">
            <a:avLst/>
          </a:prstGeom>
          <a:ln>
            <a:solidFill>
              <a:srgbClr val="2E621C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avec flèche 21"/>
          <p:cNvCxnSpPr>
            <a:stCxn id="3" idx="1"/>
            <a:endCxn id="10" idx="3"/>
          </p:cNvCxnSpPr>
          <p:nvPr/>
        </p:nvCxnSpPr>
        <p:spPr>
          <a:xfrm flipH="1">
            <a:off x="1629566" y="1147265"/>
            <a:ext cx="875765" cy="5361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avec flèche 22"/>
          <p:cNvCxnSpPr>
            <a:stCxn id="4" idx="1"/>
            <a:endCxn id="11" idx="3"/>
          </p:cNvCxnSpPr>
          <p:nvPr/>
        </p:nvCxnSpPr>
        <p:spPr>
          <a:xfrm flipH="1">
            <a:off x="1629566" y="2126198"/>
            <a:ext cx="647810" cy="7425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/>
          <p:cNvCxnSpPr>
            <a:stCxn id="9" idx="1"/>
            <a:endCxn id="12" idx="3"/>
          </p:cNvCxnSpPr>
          <p:nvPr/>
        </p:nvCxnSpPr>
        <p:spPr>
          <a:xfrm flipH="1">
            <a:off x="1629566" y="3105130"/>
            <a:ext cx="1317649" cy="7425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ZoneTexte 28"/>
          <p:cNvSpPr txBox="1"/>
          <p:nvPr/>
        </p:nvSpPr>
        <p:spPr>
          <a:xfrm>
            <a:off x="1781796" y="3105130"/>
            <a:ext cx="12123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Same gene</a:t>
            </a:r>
            <a:endParaRPr lang="en-US" dirty="0"/>
          </a:p>
        </p:txBody>
      </p:sp>
      <p:sp>
        <p:nvSpPr>
          <p:cNvPr id="30" name="ZoneTexte 29"/>
          <p:cNvSpPr txBox="1"/>
          <p:nvPr/>
        </p:nvSpPr>
        <p:spPr>
          <a:xfrm>
            <a:off x="4581247" y="3315821"/>
            <a:ext cx="1625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Different genes</a:t>
            </a:r>
            <a:endParaRPr lang="en-US" dirty="0"/>
          </a:p>
        </p:txBody>
      </p:sp>
      <p:cxnSp>
        <p:nvCxnSpPr>
          <p:cNvPr id="31" name="Connecteur droit avec flèche 30"/>
          <p:cNvCxnSpPr>
            <a:stCxn id="9" idx="2"/>
            <a:endCxn id="37" idx="0"/>
          </p:cNvCxnSpPr>
          <p:nvPr/>
        </p:nvCxnSpPr>
        <p:spPr>
          <a:xfrm>
            <a:off x="4537310" y="3289796"/>
            <a:ext cx="10115" cy="644139"/>
          </a:xfrm>
          <a:prstGeom prst="straightConnector1">
            <a:avLst/>
          </a:prstGeom>
          <a:ln>
            <a:solidFill>
              <a:srgbClr val="2E621C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ZoneTexte 36"/>
          <p:cNvSpPr txBox="1"/>
          <p:nvPr/>
        </p:nvSpPr>
        <p:spPr>
          <a:xfrm>
            <a:off x="2177989" y="3933935"/>
            <a:ext cx="4738872" cy="646331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prst="convex"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38 genes fusions identified in individual samples</a:t>
            </a:r>
          </a:p>
          <a:p>
            <a:pPr algn="ctr"/>
            <a:r>
              <a:rPr lang="en-US" dirty="0" smtClean="0"/>
              <a:t>No clear impact on possible therapeutic decision</a:t>
            </a:r>
            <a:endParaRPr lang="en-US" dirty="0"/>
          </a:p>
        </p:txBody>
      </p:sp>
      <p:sp>
        <p:nvSpPr>
          <p:cNvPr id="24" name="ZoneTexte 23"/>
          <p:cNvSpPr txBox="1"/>
          <p:nvPr/>
        </p:nvSpPr>
        <p:spPr>
          <a:xfrm>
            <a:off x="2167874" y="4967366"/>
            <a:ext cx="4738872" cy="923330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prst="convex"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17 genes involved in recurrent translocations</a:t>
            </a:r>
          </a:p>
          <a:p>
            <a:pPr algn="ctr"/>
            <a:r>
              <a:rPr lang="en-US" dirty="0" smtClean="0"/>
              <a:t>Low frequencies: from 1 to 7 samples</a:t>
            </a:r>
          </a:p>
          <a:p>
            <a:pPr algn="ctr"/>
            <a:r>
              <a:rPr lang="en-US" dirty="0" smtClean="0"/>
              <a:t>No clear impact on possible therapeutic decision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30095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3522766" y="195401"/>
            <a:ext cx="2110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>
                    <a:lumMod val="85000"/>
                  </a:schemeClr>
                </a:solidFill>
              </a:rPr>
              <a:t>Pathway alterations</a:t>
            </a:r>
            <a:endParaRPr lang="en-US" b="1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3" name="Picture 269" descr="nature12113-f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064" y="1319413"/>
            <a:ext cx="9155064" cy="3421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/>
          <p:cNvSpPr txBox="1"/>
          <p:nvPr/>
        </p:nvSpPr>
        <p:spPr>
          <a:xfrm>
            <a:off x="133693" y="880050"/>
            <a:ext cx="3614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MEMo</a:t>
            </a:r>
            <a:r>
              <a:rPr lang="en-US" dirty="0" smtClean="0"/>
              <a:t>, excluding </a:t>
            </a:r>
            <a:r>
              <a:rPr lang="en-US" i="1" dirty="0" smtClean="0"/>
              <a:t>POLE</a:t>
            </a:r>
            <a:r>
              <a:rPr lang="en-US" dirty="0" smtClean="0"/>
              <a:t> group (n=17)</a:t>
            </a:r>
            <a:endParaRPr lang="en-US" dirty="0"/>
          </a:p>
        </p:txBody>
      </p:sp>
      <p:sp>
        <p:nvSpPr>
          <p:cNvPr id="5" name="ZoneTexte 4"/>
          <p:cNvSpPr txBox="1"/>
          <p:nvPr/>
        </p:nvSpPr>
        <p:spPr>
          <a:xfrm>
            <a:off x="6944220" y="850651"/>
            <a:ext cx="1239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PARADIGM</a:t>
            </a:r>
            <a:endParaRPr lang="en-US" dirty="0"/>
          </a:p>
        </p:txBody>
      </p:sp>
      <p:cxnSp>
        <p:nvCxnSpPr>
          <p:cNvPr id="7" name="Connecteur droit 6"/>
          <p:cNvCxnSpPr/>
          <p:nvPr/>
        </p:nvCxnSpPr>
        <p:spPr>
          <a:xfrm>
            <a:off x="5615079" y="757513"/>
            <a:ext cx="0" cy="53694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ZoneTexte 11"/>
          <p:cNvSpPr txBox="1"/>
          <p:nvPr/>
        </p:nvSpPr>
        <p:spPr>
          <a:xfrm>
            <a:off x="233962" y="5012954"/>
            <a:ext cx="38554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/>
              <a:t>CNVlow</a:t>
            </a:r>
            <a:r>
              <a:rPr lang="en-US" sz="1400" dirty="0" smtClean="0"/>
              <a:t>: mutations on CTNNB1 +SOX17 +/- (KRAS)</a:t>
            </a:r>
          </a:p>
          <a:p>
            <a:r>
              <a:rPr lang="en-US" sz="1400" dirty="0" err="1" smtClean="0"/>
              <a:t>CNVhigh</a:t>
            </a:r>
            <a:r>
              <a:rPr lang="en-US" sz="1400" dirty="0" smtClean="0"/>
              <a:t>: ERBB2 amplification</a:t>
            </a:r>
            <a:endParaRPr lang="en-US" sz="1400" dirty="0"/>
          </a:p>
        </p:txBody>
      </p:sp>
      <p:sp>
        <p:nvSpPr>
          <p:cNvPr id="13" name="ZoneTexte 12"/>
          <p:cNvSpPr txBox="1"/>
          <p:nvPr/>
        </p:nvSpPr>
        <p:spPr>
          <a:xfrm>
            <a:off x="5615079" y="4859065"/>
            <a:ext cx="352892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5 clusters:</a:t>
            </a:r>
          </a:p>
          <a:p>
            <a:r>
              <a:rPr lang="en-US" sz="1400" dirty="0" smtClean="0"/>
              <a:t>cluster1: WNT pathway</a:t>
            </a:r>
          </a:p>
          <a:p>
            <a:r>
              <a:rPr lang="en-US" sz="1400" dirty="0" smtClean="0"/>
              <a:t>cluster3: </a:t>
            </a:r>
            <a:r>
              <a:rPr lang="en-US" sz="1400" dirty="0" err="1" smtClean="0"/>
              <a:t>CNVHigh</a:t>
            </a:r>
            <a:r>
              <a:rPr lang="en-US" sz="1400" dirty="0" smtClean="0"/>
              <a:t> + MYC/MAX signaling</a:t>
            </a:r>
          </a:p>
          <a:p>
            <a:r>
              <a:rPr lang="en-US" sz="1400" dirty="0"/>
              <a:t>c</a:t>
            </a:r>
            <a:r>
              <a:rPr lang="en-US" sz="1400" dirty="0" smtClean="0"/>
              <a:t>luster5: hormone receptors </a:t>
            </a:r>
            <a:r>
              <a:rPr lang="en-US" sz="1400" dirty="0" err="1" smtClean="0"/>
              <a:t>exprs</a:t>
            </a:r>
            <a:r>
              <a:rPr lang="en-US" sz="1400" dirty="0" smtClean="0"/>
              <a:t>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7496097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415711" y="1557889"/>
            <a:ext cx="830028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smtClean="0"/>
              <a:t>Molecular</a:t>
            </a:r>
            <a:r>
              <a:rPr lang="en-US" dirty="0" smtClean="0"/>
              <a:t>-based classification of tumors</a:t>
            </a:r>
          </a:p>
          <a:p>
            <a:pPr marL="742950" lvl="1" indent="-285750">
              <a:buFontTx/>
              <a:buChar char="-"/>
            </a:pPr>
            <a:r>
              <a:rPr lang="en-US" dirty="0" smtClean="0"/>
              <a:t>Integrated molecular patterns associated with survival (PFS)</a:t>
            </a:r>
          </a:p>
          <a:p>
            <a:pPr marL="742950" lvl="2" indent="-285750">
              <a:buFontTx/>
              <a:buChar char="-"/>
            </a:pPr>
            <a:r>
              <a:rPr lang="en-US" dirty="0" smtClean="0"/>
              <a:t>POLE identified as a possible biomarker of good prognosis</a:t>
            </a:r>
          </a:p>
          <a:p>
            <a:pPr marL="742950" lvl="2" indent="-285750">
              <a:buFontTx/>
              <a:buChar char="-"/>
            </a:pPr>
            <a:r>
              <a:rPr lang="en-US" dirty="0" smtClean="0"/>
              <a:t>CNV-driven management of endometrial tumors.</a:t>
            </a:r>
            <a:endParaRPr lang="en-US" dirty="0"/>
          </a:p>
          <a:p>
            <a:pPr marL="742950" lvl="2" indent="-285750">
              <a:buFontTx/>
              <a:buChar char="-"/>
            </a:pPr>
            <a:r>
              <a:rPr lang="en-US" dirty="0" smtClean="0"/>
              <a:t>One sample re-reviewed and reclassified from serous to </a:t>
            </a:r>
            <a:r>
              <a:rPr lang="en-US" dirty="0" err="1" smtClean="0"/>
              <a:t>endometrioid</a:t>
            </a:r>
            <a:r>
              <a:rPr lang="en-US" dirty="0" smtClean="0"/>
              <a:t> grade 3</a:t>
            </a:r>
          </a:p>
          <a:p>
            <a:endParaRPr lang="en-US" dirty="0" smtClean="0"/>
          </a:p>
          <a:p>
            <a:pPr marL="285750" indent="-285750">
              <a:buFontTx/>
              <a:buChar char="-"/>
            </a:pPr>
            <a:r>
              <a:rPr lang="en-US" dirty="0" smtClean="0"/>
              <a:t>Identification of potential targets for molecular-driven therapeutic decision</a:t>
            </a:r>
          </a:p>
          <a:p>
            <a:r>
              <a:rPr lang="en-US" dirty="0" smtClean="0"/>
              <a:t>		</a:t>
            </a:r>
            <a:r>
              <a:rPr lang="en-US" dirty="0" smtClean="0"/>
              <a:t>- PGR </a:t>
            </a:r>
            <a:r>
              <a:rPr lang="en-US" dirty="0" err="1" smtClean="0"/>
              <a:t>exprs</a:t>
            </a:r>
            <a:r>
              <a:rPr lang="en-US" dirty="0" smtClean="0"/>
              <a:t>.</a:t>
            </a:r>
          </a:p>
          <a:p>
            <a:r>
              <a:rPr lang="en-US" dirty="0" smtClean="0"/>
              <a:t>		</a:t>
            </a:r>
            <a:r>
              <a:rPr lang="en-US" dirty="0" smtClean="0"/>
              <a:t>- CNV </a:t>
            </a:r>
            <a:r>
              <a:rPr lang="en-US" dirty="0" smtClean="0"/>
              <a:t>IGF1R </a:t>
            </a:r>
            <a:r>
              <a:rPr lang="en-US" dirty="0"/>
              <a:t>focal </a:t>
            </a:r>
            <a:r>
              <a:rPr lang="en-US" dirty="0" smtClean="0"/>
              <a:t>amplification</a:t>
            </a:r>
          </a:p>
          <a:p>
            <a:r>
              <a:rPr lang="en-US" dirty="0"/>
              <a:t>	</a:t>
            </a:r>
            <a:r>
              <a:rPr lang="en-US" dirty="0" smtClean="0"/>
              <a:t>		</a:t>
            </a:r>
            <a:r>
              <a:rPr lang="en-US" dirty="0" smtClean="0"/>
              <a:t>ERBB2 (27%), </a:t>
            </a:r>
            <a:r>
              <a:rPr lang="en-US" dirty="0"/>
              <a:t>FGF1, FGFR3 </a:t>
            </a:r>
            <a:r>
              <a:rPr lang="en-US" dirty="0" smtClean="0"/>
              <a:t>amplifications</a:t>
            </a:r>
          </a:p>
          <a:p>
            <a:r>
              <a:rPr lang="en-US" dirty="0" smtClean="0"/>
              <a:t>			LRP1B </a:t>
            </a:r>
            <a:r>
              <a:rPr lang="en-US" dirty="0" smtClean="0"/>
              <a:t>deletion</a:t>
            </a:r>
          </a:p>
          <a:p>
            <a:r>
              <a:rPr lang="en-US" dirty="0"/>
              <a:t>	</a:t>
            </a:r>
            <a:r>
              <a:rPr lang="en-US" dirty="0" smtClean="0"/>
              <a:t>	- Mutations PIK3CA (42%)</a:t>
            </a:r>
          </a:p>
          <a:p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Unclear step-by-step strategy for data integration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Many results from different approaches, but hard to connect together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3" name="ZoneTexte 2"/>
          <p:cNvSpPr txBox="1"/>
          <p:nvPr/>
        </p:nvSpPr>
        <p:spPr>
          <a:xfrm>
            <a:off x="3957265" y="195401"/>
            <a:ext cx="1228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>
                    <a:lumMod val="85000"/>
                  </a:schemeClr>
                </a:solidFill>
              </a:rPr>
              <a:t>Conclusion</a:t>
            </a:r>
            <a:endParaRPr lang="en-US" b="1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94132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1413" y="889000"/>
            <a:ext cx="4318000" cy="5080000"/>
          </a:xfrm>
          <a:prstGeom prst="rect">
            <a:avLst/>
          </a:prstGeom>
        </p:spPr>
      </p:pic>
      <p:cxnSp>
        <p:nvCxnSpPr>
          <p:cNvPr id="5" name="Connecteur droit avec flèche 4"/>
          <p:cNvCxnSpPr/>
          <p:nvPr/>
        </p:nvCxnSpPr>
        <p:spPr>
          <a:xfrm flipV="1">
            <a:off x="6336043" y="1943145"/>
            <a:ext cx="0" cy="564489"/>
          </a:xfrm>
          <a:prstGeom prst="straightConnector1">
            <a:avLst/>
          </a:prstGeom>
          <a:ln w="57150" cmpd="sng">
            <a:solidFill>
              <a:schemeClr val="tx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avec flèche 6"/>
          <p:cNvCxnSpPr/>
          <p:nvPr/>
        </p:nvCxnSpPr>
        <p:spPr>
          <a:xfrm>
            <a:off x="6336043" y="2789879"/>
            <a:ext cx="0" cy="2377368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ZoneTexte 7"/>
          <p:cNvSpPr txBox="1"/>
          <p:nvPr/>
        </p:nvSpPr>
        <p:spPr>
          <a:xfrm>
            <a:off x="6729413" y="2160256"/>
            <a:ext cx="7310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Paper</a:t>
            </a:r>
            <a:endParaRPr lang="en-US" dirty="0"/>
          </a:p>
        </p:txBody>
      </p:sp>
      <p:sp>
        <p:nvSpPr>
          <p:cNvPr id="9" name="ZoneTexte 8"/>
          <p:cNvSpPr txBox="1"/>
          <p:nvPr/>
        </p:nvSpPr>
        <p:spPr>
          <a:xfrm>
            <a:off x="6729413" y="3767965"/>
            <a:ext cx="1931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Suppl. information</a:t>
            </a:r>
            <a:endParaRPr lang="en-US" dirty="0"/>
          </a:p>
        </p:txBody>
      </p:sp>
      <p:sp>
        <p:nvSpPr>
          <p:cNvPr id="2" name="ZoneTexte 1"/>
          <p:cNvSpPr txBox="1"/>
          <p:nvPr/>
        </p:nvSpPr>
        <p:spPr>
          <a:xfrm>
            <a:off x="5927476" y="2072293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7</a:t>
            </a:r>
            <a:endParaRPr lang="en-US" b="1" dirty="0"/>
          </a:p>
        </p:txBody>
      </p:sp>
      <p:sp>
        <p:nvSpPr>
          <p:cNvPr id="10" name="ZoneTexte 9"/>
          <p:cNvSpPr txBox="1"/>
          <p:nvPr/>
        </p:nvSpPr>
        <p:spPr>
          <a:xfrm>
            <a:off x="5732486" y="3767965"/>
            <a:ext cx="4966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bg1">
                    <a:lumMod val="65000"/>
                  </a:schemeClr>
                </a:solidFill>
              </a:rPr>
              <a:t>84</a:t>
            </a:r>
            <a:endParaRPr lang="en-US" sz="2400" b="1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4946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3221325" y="195399"/>
            <a:ext cx="27521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D9D9D9"/>
                </a:solidFill>
              </a:rPr>
              <a:t>About endometrial tumors</a:t>
            </a:r>
            <a:endParaRPr lang="en-US" b="1" dirty="0">
              <a:solidFill>
                <a:srgbClr val="D9D9D9"/>
              </a:solidFill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243182" y="1085557"/>
            <a:ext cx="8654462" cy="4801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4</a:t>
            </a:r>
            <a:r>
              <a:rPr lang="en-US" baseline="30000" dirty="0" smtClean="0"/>
              <a:t>th</a:t>
            </a:r>
            <a:r>
              <a:rPr lang="en-US" dirty="0" smtClean="0"/>
              <a:t> common malignancy among women is the </a:t>
            </a:r>
            <a:r>
              <a:rPr lang="en-US" dirty="0" smtClean="0"/>
              <a:t>US.</a:t>
            </a:r>
            <a:endParaRPr lang="en-US" dirty="0" smtClean="0"/>
          </a:p>
          <a:p>
            <a:r>
              <a:rPr lang="en-US" dirty="0"/>
              <a:t>	</a:t>
            </a:r>
            <a:r>
              <a:rPr lang="en-US" dirty="0" smtClean="0"/>
              <a:t>estimation: 49,500 new cases and 8,200 death in 2013</a:t>
            </a:r>
          </a:p>
          <a:p>
            <a:endParaRPr lang="en-US" dirty="0"/>
          </a:p>
          <a:p>
            <a:r>
              <a:rPr lang="en-US" b="1" dirty="0" smtClean="0"/>
              <a:t>Classification</a:t>
            </a:r>
            <a:r>
              <a:rPr lang="en-US" dirty="0" smtClean="0"/>
              <a:t>:</a:t>
            </a:r>
          </a:p>
          <a:p>
            <a:r>
              <a:rPr lang="en-US" dirty="0"/>
              <a:t>	</a:t>
            </a:r>
            <a:r>
              <a:rPr lang="en-US" dirty="0" smtClean="0"/>
              <a:t>- type I + grades: 	</a:t>
            </a:r>
            <a:r>
              <a:rPr lang="en-US" dirty="0" err="1" smtClean="0"/>
              <a:t>endometrioid</a:t>
            </a:r>
            <a:r>
              <a:rPr lang="en-US" dirty="0" smtClean="0"/>
              <a:t> tumors, early stage, </a:t>
            </a:r>
            <a:r>
              <a:rPr lang="en-US" dirty="0" err="1" smtClean="0"/>
              <a:t>oestrogen</a:t>
            </a:r>
            <a:r>
              <a:rPr lang="en-US" dirty="0" smtClean="0"/>
              <a:t> excess, obesity</a:t>
            </a:r>
          </a:p>
          <a:p>
            <a:r>
              <a:rPr lang="en-US" dirty="0"/>
              <a:t>	</a:t>
            </a:r>
            <a:r>
              <a:rPr lang="en-US" dirty="0" smtClean="0"/>
              <a:t>				good prognosis.</a:t>
            </a:r>
          </a:p>
          <a:p>
            <a:r>
              <a:rPr lang="en-US" dirty="0"/>
              <a:t>	</a:t>
            </a:r>
            <a:r>
              <a:rPr lang="en-US" dirty="0" smtClean="0"/>
              <a:t>- type II + grades: 	serous tumors, older non obese women</a:t>
            </a:r>
          </a:p>
          <a:p>
            <a:r>
              <a:rPr lang="en-US" dirty="0"/>
              <a:t>	</a:t>
            </a:r>
            <a:r>
              <a:rPr lang="en-US" dirty="0" smtClean="0"/>
              <a:t>				worse prognosis (progress &lt; 1year).</a:t>
            </a:r>
          </a:p>
          <a:p>
            <a:endParaRPr lang="en-US" dirty="0"/>
          </a:p>
          <a:p>
            <a:r>
              <a:rPr lang="en-US" b="1" dirty="0" smtClean="0"/>
              <a:t>Adjuvant therapies</a:t>
            </a:r>
            <a:r>
              <a:rPr lang="en-US" dirty="0" smtClean="0"/>
              <a:t>:</a:t>
            </a:r>
          </a:p>
          <a:p>
            <a:r>
              <a:rPr lang="en-US" dirty="0" smtClean="0"/>
              <a:t>	- type I early stages:	radiotherapy</a:t>
            </a:r>
          </a:p>
          <a:p>
            <a:r>
              <a:rPr lang="en-US" dirty="0"/>
              <a:t>	</a:t>
            </a:r>
            <a:r>
              <a:rPr lang="en-US" dirty="0" smtClean="0"/>
              <a:t>- type II serous:		chemotherapy</a:t>
            </a:r>
          </a:p>
          <a:p>
            <a:endParaRPr lang="en-US" dirty="0"/>
          </a:p>
          <a:p>
            <a:r>
              <a:rPr lang="en-US" b="1" dirty="0" smtClean="0"/>
              <a:t>Molecular alterations</a:t>
            </a:r>
            <a:r>
              <a:rPr lang="en-US" dirty="0" smtClean="0"/>
              <a:t>:</a:t>
            </a:r>
          </a:p>
          <a:p>
            <a:r>
              <a:rPr lang="en-US" dirty="0"/>
              <a:t>	</a:t>
            </a:r>
            <a:r>
              <a:rPr lang="en-US" dirty="0" smtClean="0"/>
              <a:t>- type I:	mutations in PTEN, PI(3)K/AKT pathway, </a:t>
            </a:r>
            <a:r>
              <a:rPr lang="en-US" i="1" dirty="0" smtClean="0"/>
              <a:t>FGFR2</a:t>
            </a:r>
            <a:r>
              <a:rPr lang="en-US" dirty="0" smtClean="0"/>
              <a:t>, </a:t>
            </a:r>
            <a:r>
              <a:rPr lang="en-US" i="1" dirty="0" smtClean="0"/>
              <a:t>ARID1A</a:t>
            </a:r>
            <a:r>
              <a:rPr lang="en-US" dirty="0" smtClean="0"/>
              <a:t>, </a:t>
            </a:r>
            <a:r>
              <a:rPr lang="en-US" i="1" dirty="0" smtClean="0"/>
              <a:t>CTNNB1</a:t>
            </a:r>
            <a:r>
              <a:rPr lang="en-US" dirty="0" smtClean="0"/>
              <a:t>, </a:t>
            </a:r>
            <a:r>
              <a:rPr lang="en-US" i="1" dirty="0" smtClean="0"/>
              <a:t>PIK3CA</a:t>
            </a:r>
            <a:r>
              <a:rPr lang="en-US" dirty="0" smtClean="0"/>
              <a:t>, 			</a:t>
            </a:r>
            <a:r>
              <a:rPr lang="en-US" i="1" dirty="0" smtClean="0"/>
              <a:t>PIK3R1</a:t>
            </a:r>
            <a:r>
              <a:rPr lang="en-US" dirty="0" smtClean="0"/>
              <a:t> and </a:t>
            </a:r>
            <a:r>
              <a:rPr lang="en-US" i="1" dirty="0" smtClean="0"/>
              <a:t>KRAS. MSI in 1/3 of cases.</a:t>
            </a:r>
          </a:p>
          <a:p>
            <a:r>
              <a:rPr lang="en-US" i="1" dirty="0"/>
              <a:t>	</a:t>
            </a:r>
            <a:r>
              <a:rPr lang="en-US" i="1" dirty="0" smtClean="0"/>
              <a:t>- type II: mutations in TP53</a:t>
            </a:r>
            <a:r>
              <a:rPr lang="en-US" dirty="0" smtClean="0"/>
              <a:t>, </a:t>
            </a:r>
            <a:r>
              <a:rPr lang="en-US" i="1" dirty="0" smtClean="0"/>
              <a:t>PIK3CA</a:t>
            </a:r>
            <a:r>
              <a:rPr lang="en-US" dirty="0" smtClean="0"/>
              <a:t> and </a:t>
            </a:r>
            <a:r>
              <a:rPr lang="en-US" i="1" dirty="0" smtClean="0"/>
              <a:t>PPP2R1A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06257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13069"/>
            <a:ext cx="9144000" cy="3643640"/>
          </a:xfrm>
          <a:prstGeom prst="rect">
            <a:avLst/>
          </a:prstGeom>
        </p:spPr>
      </p:pic>
      <p:cxnSp>
        <p:nvCxnSpPr>
          <p:cNvPr id="5" name="Connecteur droit 4"/>
          <p:cNvCxnSpPr/>
          <p:nvPr/>
        </p:nvCxnSpPr>
        <p:spPr>
          <a:xfrm flipV="1">
            <a:off x="1391478" y="5179387"/>
            <a:ext cx="3699565" cy="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Connecteur droit 7"/>
          <p:cNvCxnSpPr/>
          <p:nvPr/>
        </p:nvCxnSpPr>
        <p:spPr>
          <a:xfrm>
            <a:off x="5875130" y="5179388"/>
            <a:ext cx="55217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/>
          <p:cNvCxnSpPr/>
          <p:nvPr/>
        </p:nvCxnSpPr>
        <p:spPr>
          <a:xfrm>
            <a:off x="6911008" y="5179388"/>
            <a:ext cx="55217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ZoneTexte 11"/>
          <p:cNvSpPr txBox="1"/>
          <p:nvPr/>
        </p:nvSpPr>
        <p:spPr>
          <a:xfrm>
            <a:off x="2553839" y="5274804"/>
            <a:ext cx="1126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304 (82%)</a:t>
            </a:r>
            <a:endParaRPr lang="en-US" dirty="0"/>
          </a:p>
        </p:txBody>
      </p:sp>
      <p:sp>
        <p:nvSpPr>
          <p:cNvPr id="13" name="ZoneTexte 12"/>
          <p:cNvSpPr txBox="1"/>
          <p:nvPr/>
        </p:nvSpPr>
        <p:spPr>
          <a:xfrm>
            <a:off x="5720528" y="5274804"/>
            <a:ext cx="8928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13 (4%)</a:t>
            </a:r>
            <a:endParaRPr lang="en-US" dirty="0"/>
          </a:p>
        </p:txBody>
      </p:sp>
      <p:sp>
        <p:nvSpPr>
          <p:cNvPr id="14" name="ZoneTexte 13"/>
          <p:cNvSpPr txBox="1"/>
          <p:nvPr/>
        </p:nvSpPr>
        <p:spPr>
          <a:xfrm>
            <a:off x="6728760" y="5274804"/>
            <a:ext cx="1009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53 (14%)</a:t>
            </a:r>
            <a:endParaRPr lang="en-US" dirty="0"/>
          </a:p>
        </p:txBody>
      </p:sp>
      <p:sp>
        <p:nvSpPr>
          <p:cNvPr id="15" name="ZoneTexte 14"/>
          <p:cNvSpPr txBox="1"/>
          <p:nvPr/>
        </p:nvSpPr>
        <p:spPr>
          <a:xfrm>
            <a:off x="4152761" y="184305"/>
            <a:ext cx="84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D9D9D9"/>
                </a:solidFill>
              </a:rPr>
              <a:t>Cohort</a:t>
            </a:r>
            <a:endParaRPr lang="en-US" b="1" dirty="0">
              <a:solidFill>
                <a:srgbClr val="D9D9D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93233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0328"/>
            <a:ext cx="9144000" cy="4871029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86840" y="5666599"/>
            <a:ext cx="9057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+ Micro satellites </a:t>
            </a:r>
            <a:r>
              <a:rPr lang="en-US" dirty="0" smtClean="0"/>
              <a:t>instability				      373</a:t>
            </a:r>
            <a:endParaRPr lang="en-US" dirty="0"/>
          </a:p>
        </p:txBody>
      </p:sp>
      <p:sp>
        <p:nvSpPr>
          <p:cNvPr id="5" name="ZoneTexte 4"/>
          <p:cNvSpPr txBox="1"/>
          <p:nvPr/>
        </p:nvSpPr>
        <p:spPr>
          <a:xfrm>
            <a:off x="4023193" y="184305"/>
            <a:ext cx="11102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D9D9D9"/>
                </a:solidFill>
              </a:rPr>
              <a:t>Platforms</a:t>
            </a:r>
            <a:endParaRPr lang="en-US" b="1" dirty="0">
              <a:solidFill>
                <a:srgbClr val="D9D9D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99828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4085166" y="184305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D9D9D9"/>
                </a:solidFill>
              </a:rPr>
              <a:t>Strategy</a:t>
            </a:r>
            <a:endParaRPr lang="en-US" b="1" dirty="0">
              <a:solidFill>
                <a:srgbClr val="D9D9D9"/>
              </a:solidFill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2315553" y="1003357"/>
            <a:ext cx="3126652" cy="36933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Clusters I - definition using CNV</a:t>
            </a:r>
            <a:endParaRPr lang="en-US" dirty="0"/>
          </a:p>
        </p:txBody>
      </p:sp>
      <p:sp>
        <p:nvSpPr>
          <p:cNvPr id="5" name="ZoneTexte 4"/>
          <p:cNvSpPr txBox="1"/>
          <p:nvPr/>
        </p:nvSpPr>
        <p:spPr>
          <a:xfrm>
            <a:off x="1746013" y="1790172"/>
            <a:ext cx="4278109" cy="646331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Grouping II</a:t>
            </a:r>
          </a:p>
          <a:p>
            <a:pPr algn="ctr"/>
            <a:r>
              <a:rPr lang="en-US" dirty="0" smtClean="0"/>
              <a:t>CNV-clusters + mutations/MSI/methylation</a:t>
            </a:r>
            <a:endParaRPr lang="en-US" dirty="0"/>
          </a:p>
        </p:txBody>
      </p:sp>
      <p:sp>
        <p:nvSpPr>
          <p:cNvPr id="6" name="ZoneTexte 5"/>
          <p:cNvSpPr txBox="1"/>
          <p:nvPr/>
        </p:nvSpPr>
        <p:spPr>
          <a:xfrm>
            <a:off x="999571" y="3198632"/>
            <a:ext cx="2631963" cy="92333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Unsupervised Gene </a:t>
            </a:r>
            <a:r>
              <a:rPr lang="en-US" dirty="0" err="1" smtClean="0"/>
              <a:t>exprs</a:t>
            </a:r>
            <a:r>
              <a:rPr lang="en-US" dirty="0" smtClean="0"/>
              <a:t>.</a:t>
            </a:r>
          </a:p>
          <a:p>
            <a:pPr algn="ctr"/>
            <a:r>
              <a:rPr lang="en-US" dirty="0" smtClean="0"/>
              <a:t>Relations with</a:t>
            </a:r>
          </a:p>
          <a:p>
            <a:pPr algn="ctr"/>
            <a:r>
              <a:rPr lang="en-US" dirty="0" smtClean="0"/>
              <a:t>clusters I &amp; grouping II</a:t>
            </a:r>
            <a:endParaRPr lang="en-US" dirty="0"/>
          </a:p>
        </p:txBody>
      </p:sp>
      <p:sp>
        <p:nvSpPr>
          <p:cNvPr id="7" name="ZoneTexte 6"/>
          <p:cNvSpPr txBox="1"/>
          <p:nvPr/>
        </p:nvSpPr>
        <p:spPr>
          <a:xfrm>
            <a:off x="3857023" y="3198632"/>
            <a:ext cx="2556133" cy="646331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Supervised (grouping II)</a:t>
            </a:r>
          </a:p>
          <a:p>
            <a:pPr algn="ctr"/>
            <a:r>
              <a:rPr lang="en-US" dirty="0" smtClean="0"/>
              <a:t>Gene </a:t>
            </a:r>
            <a:r>
              <a:rPr lang="en-US" dirty="0" err="1" smtClean="0"/>
              <a:t>exprs</a:t>
            </a:r>
            <a:r>
              <a:rPr lang="en-US" dirty="0" smtClean="0"/>
              <a:t>. &amp; proteins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6641196" y="2987834"/>
            <a:ext cx="1879729" cy="92333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Clusters III</a:t>
            </a:r>
          </a:p>
          <a:p>
            <a:pPr algn="ctr"/>
            <a:r>
              <a:rPr lang="en-US" dirty="0" smtClean="0"/>
              <a:t>Global integration</a:t>
            </a:r>
          </a:p>
          <a:p>
            <a:pPr algn="ctr"/>
            <a:r>
              <a:rPr lang="en-US" dirty="0" smtClean="0"/>
              <a:t>using </a:t>
            </a:r>
            <a:r>
              <a:rPr lang="en-US" dirty="0" err="1" smtClean="0"/>
              <a:t>MEMo</a:t>
            </a:r>
            <a:endParaRPr lang="en-US" dirty="0"/>
          </a:p>
        </p:txBody>
      </p:sp>
      <p:cxnSp>
        <p:nvCxnSpPr>
          <p:cNvPr id="10" name="Connecteur droit avec flèche 9"/>
          <p:cNvCxnSpPr>
            <a:stCxn id="3" idx="2"/>
            <a:endCxn id="5" idx="0"/>
          </p:cNvCxnSpPr>
          <p:nvPr/>
        </p:nvCxnSpPr>
        <p:spPr>
          <a:xfrm>
            <a:off x="3878879" y="1372689"/>
            <a:ext cx="6189" cy="41748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avec flèche 12"/>
          <p:cNvCxnSpPr>
            <a:stCxn id="5" idx="2"/>
            <a:endCxn id="6" idx="0"/>
          </p:cNvCxnSpPr>
          <p:nvPr/>
        </p:nvCxnSpPr>
        <p:spPr>
          <a:xfrm flipH="1">
            <a:off x="2315553" y="2436503"/>
            <a:ext cx="1569515" cy="76212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/>
          <p:cNvCxnSpPr>
            <a:stCxn id="5" idx="2"/>
            <a:endCxn id="7" idx="0"/>
          </p:cNvCxnSpPr>
          <p:nvPr/>
        </p:nvCxnSpPr>
        <p:spPr>
          <a:xfrm>
            <a:off x="3885068" y="2436503"/>
            <a:ext cx="1250022" cy="76212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ZoneTexte 22"/>
          <p:cNvSpPr txBox="1"/>
          <p:nvPr/>
        </p:nvSpPr>
        <p:spPr>
          <a:xfrm>
            <a:off x="2749029" y="4943615"/>
            <a:ext cx="4772122" cy="646331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Potentially molecular-based classification</a:t>
            </a:r>
          </a:p>
          <a:p>
            <a:r>
              <a:rPr lang="en-US" dirty="0" smtClean="0"/>
              <a:t>Potentially molecular-based therapeutic decision</a:t>
            </a:r>
          </a:p>
        </p:txBody>
      </p:sp>
      <p:cxnSp>
        <p:nvCxnSpPr>
          <p:cNvPr id="24" name="Connecteur droit avec flèche 23"/>
          <p:cNvCxnSpPr>
            <a:stCxn id="7" idx="2"/>
            <a:endCxn id="23" idx="0"/>
          </p:cNvCxnSpPr>
          <p:nvPr/>
        </p:nvCxnSpPr>
        <p:spPr>
          <a:xfrm>
            <a:off x="5135090" y="3844963"/>
            <a:ext cx="0" cy="109865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en angle 17"/>
          <p:cNvCxnSpPr>
            <a:stCxn id="8" idx="0"/>
            <a:endCxn id="5" idx="3"/>
          </p:cNvCxnSpPr>
          <p:nvPr/>
        </p:nvCxnSpPr>
        <p:spPr>
          <a:xfrm rot="16200000" flipV="1">
            <a:off x="6365344" y="1772116"/>
            <a:ext cx="874496" cy="1556939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en angle 20"/>
          <p:cNvCxnSpPr>
            <a:stCxn id="8" idx="2"/>
            <a:endCxn id="23" idx="3"/>
          </p:cNvCxnSpPr>
          <p:nvPr/>
        </p:nvCxnSpPr>
        <p:spPr>
          <a:xfrm rot="5400000">
            <a:off x="6873298" y="4559017"/>
            <a:ext cx="1355617" cy="59910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en angle 26"/>
          <p:cNvCxnSpPr>
            <a:stCxn id="6" idx="1"/>
            <a:endCxn id="5" idx="1"/>
          </p:cNvCxnSpPr>
          <p:nvPr/>
        </p:nvCxnSpPr>
        <p:spPr>
          <a:xfrm rot="10800000" flipH="1">
            <a:off x="999571" y="2113339"/>
            <a:ext cx="746442" cy="1546959"/>
          </a:xfrm>
          <a:prstGeom prst="bentConnector3">
            <a:avLst>
              <a:gd name="adj1" fmla="val -30625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en angle 32"/>
          <p:cNvCxnSpPr>
            <a:endCxn id="23" idx="1"/>
          </p:cNvCxnSpPr>
          <p:nvPr/>
        </p:nvCxnSpPr>
        <p:spPr>
          <a:xfrm rot="16200000" flipH="1">
            <a:off x="1886429" y="4404180"/>
            <a:ext cx="1144819" cy="580382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ZoneTexte 44"/>
          <p:cNvSpPr txBox="1"/>
          <p:nvPr/>
        </p:nvSpPr>
        <p:spPr>
          <a:xfrm>
            <a:off x="7016417" y="1352606"/>
            <a:ext cx="1441420" cy="36933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Super Cluster</a:t>
            </a:r>
            <a:endParaRPr lang="en-US" dirty="0"/>
          </a:p>
        </p:txBody>
      </p:sp>
      <p:cxnSp>
        <p:nvCxnSpPr>
          <p:cNvPr id="50" name="Connecteur en angle 49"/>
          <p:cNvCxnSpPr>
            <a:stCxn id="5" idx="3"/>
            <a:endCxn id="45" idx="1"/>
          </p:cNvCxnSpPr>
          <p:nvPr/>
        </p:nvCxnSpPr>
        <p:spPr>
          <a:xfrm flipV="1">
            <a:off x="6024122" y="1537272"/>
            <a:ext cx="992295" cy="576066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Connecteur en angle 54"/>
          <p:cNvCxnSpPr>
            <a:stCxn id="45" idx="3"/>
            <a:endCxn id="23" idx="3"/>
          </p:cNvCxnSpPr>
          <p:nvPr/>
        </p:nvCxnSpPr>
        <p:spPr>
          <a:xfrm flipH="1">
            <a:off x="7521151" y="1537272"/>
            <a:ext cx="936686" cy="3729509"/>
          </a:xfrm>
          <a:prstGeom prst="bentConnector3">
            <a:avLst>
              <a:gd name="adj1" fmla="val -24405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ZoneTexte 56"/>
          <p:cNvSpPr txBox="1"/>
          <p:nvPr/>
        </p:nvSpPr>
        <p:spPr>
          <a:xfrm>
            <a:off x="492452" y="1000918"/>
            <a:ext cx="1389323" cy="36933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Original data</a:t>
            </a:r>
            <a:endParaRPr lang="en-US" dirty="0"/>
          </a:p>
        </p:txBody>
      </p:sp>
      <p:sp>
        <p:nvSpPr>
          <p:cNvPr id="58" name="ZoneTexte 57"/>
          <p:cNvSpPr txBox="1"/>
          <p:nvPr/>
        </p:nvSpPr>
        <p:spPr>
          <a:xfrm>
            <a:off x="723029" y="5093255"/>
            <a:ext cx="1239530" cy="646331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PARADIGM</a:t>
            </a:r>
          </a:p>
          <a:p>
            <a:pPr algn="ctr"/>
            <a:r>
              <a:rPr lang="en-US" dirty="0" smtClean="0"/>
              <a:t>clusters</a:t>
            </a:r>
            <a:endParaRPr lang="en-US" dirty="0"/>
          </a:p>
        </p:txBody>
      </p:sp>
      <p:cxnSp>
        <p:nvCxnSpPr>
          <p:cNvPr id="60" name="Connecteur en angle 59"/>
          <p:cNvCxnSpPr>
            <a:stCxn id="57" idx="1"/>
            <a:endCxn id="58" idx="1"/>
          </p:cNvCxnSpPr>
          <p:nvPr/>
        </p:nvCxnSpPr>
        <p:spPr>
          <a:xfrm rot="10800000" flipH="1" flipV="1">
            <a:off x="492451" y="1185583"/>
            <a:ext cx="230577" cy="4230837"/>
          </a:xfrm>
          <a:prstGeom prst="bentConnector3">
            <a:avLst>
              <a:gd name="adj1" fmla="val -99143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en angle 24"/>
          <p:cNvCxnSpPr>
            <a:stCxn id="58" idx="3"/>
            <a:endCxn id="23" idx="1"/>
          </p:cNvCxnSpPr>
          <p:nvPr/>
        </p:nvCxnSpPr>
        <p:spPr>
          <a:xfrm flipV="1">
            <a:off x="1962559" y="5266781"/>
            <a:ext cx="786470" cy="14964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40161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2"/>
          <a:srcRect b="39691"/>
          <a:stretch/>
        </p:blipFill>
        <p:spPr>
          <a:xfrm>
            <a:off x="1981201" y="944426"/>
            <a:ext cx="5161232" cy="4135968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3457025" y="184305"/>
            <a:ext cx="2236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D9D9D9"/>
                </a:solidFill>
              </a:rPr>
              <a:t>CNV-based clustering</a:t>
            </a:r>
            <a:endParaRPr lang="en-US" b="1" dirty="0">
              <a:solidFill>
                <a:srgbClr val="D9D9D9"/>
              </a:solidFill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2803828" y="5004643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&lt;0.5%</a:t>
            </a:r>
            <a:endParaRPr lang="en-US" dirty="0"/>
          </a:p>
        </p:txBody>
      </p:sp>
      <p:cxnSp>
        <p:nvCxnSpPr>
          <p:cNvPr id="7" name="Connecteur droit 6"/>
          <p:cNvCxnSpPr/>
          <p:nvPr/>
        </p:nvCxnSpPr>
        <p:spPr>
          <a:xfrm>
            <a:off x="2659481" y="5373975"/>
            <a:ext cx="328907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ZoneTexte 7"/>
          <p:cNvSpPr txBox="1"/>
          <p:nvPr/>
        </p:nvSpPr>
        <p:spPr>
          <a:xfrm>
            <a:off x="2859999" y="5319087"/>
            <a:ext cx="2710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endometrioid</a:t>
            </a:r>
            <a:r>
              <a:rPr lang="en-US" dirty="0" smtClean="0"/>
              <a:t> tumors: 97%</a:t>
            </a:r>
            <a:endParaRPr lang="en-US" dirty="0"/>
          </a:p>
        </p:txBody>
      </p:sp>
      <p:sp>
        <p:nvSpPr>
          <p:cNvPr id="9" name="ZoneTexte 8"/>
          <p:cNvSpPr txBox="1"/>
          <p:nvPr/>
        </p:nvSpPr>
        <p:spPr>
          <a:xfrm>
            <a:off x="6556263" y="5135633"/>
            <a:ext cx="197801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Serous (50 of 58)</a:t>
            </a:r>
          </a:p>
          <a:p>
            <a:r>
              <a:rPr lang="en-US" dirty="0" smtClean="0"/>
              <a:t>Mixed (8 of 13)</a:t>
            </a:r>
          </a:p>
          <a:p>
            <a:r>
              <a:rPr lang="en-US" dirty="0" err="1" smtClean="0"/>
              <a:t>Endom</a:t>
            </a:r>
            <a:r>
              <a:rPr lang="en-US" dirty="0" smtClean="0"/>
              <a:t>. (36 of 289)</a:t>
            </a:r>
            <a:endParaRPr lang="en-US" dirty="0"/>
          </a:p>
        </p:txBody>
      </p:sp>
      <p:cxnSp>
        <p:nvCxnSpPr>
          <p:cNvPr id="11" name="Connecteur droit 10"/>
          <p:cNvCxnSpPr/>
          <p:nvPr/>
        </p:nvCxnSpPr>
        <p:spPr>
          <a:xfrm>
            <a:off x="6545579" y="5221524"/>
            <a:ext cx="0" cy="77230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ZoneTexte 11"/>
          <p:cNvSpPr txBox="1"/>
          <p:nvPr/>
        </p:nvSpPr>
        <p:spPr>
          <a:xfrm>
            <a:off x="173680" y="1617478"/>
            <a:ext cx="14764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363 samples</a:t>
            </a:r>
          </a:p>
          <a:p>
            <a:r>
              <a:rPr lang="en-US" b="1" dirty="0" smtClean="0"/>
              <a:t>SNP6 - GISTIC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654264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2"/>
          <a:srcRect t="56028"/>
          <a:stretch/>
        </p:blipFill>
        <p:spPr>
          <a:xfrm>
            <a:off x="124320" y="887195"/>
            <a:ext cx="5161232" cy="3015554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3033680" y="184305"/>
            <a:ext cx="3085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D9D9D9"/>
                </a:solidFill>
              </a:rPr>
              <a:t>CNV-based clustering: survival</a:t>
            </a:r>
            <a:endParaRPr lang="en-US" b="1" dirty="0">
              <a:solidFill>
                <a:srgbClr val="D9D9D9"/>
              </a:solidFill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5460077" y="1799277"/>
            <a:ext cx="35926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 smtClean="0"/>
              <a:t>Increased PFS associated with low CN alterations (p = 4e-4).</a:t>
            </a:r>
          </a:p>
          <a:p>
            <a:pPr algn="just"/>
            <a:r>
              <a:rPr lang="en-US" dirty="0" smtClean="0"/>
              <a:t>Cluster 3 distinct from cluster 2 on 1q gain frequency</a:t>
            </a:r>
            <a:endParaRPr lang="en-US" dirty="0"/>
          </a:p>
        </p:txBody>
      </p:sp>
      <p:sp>
        <p:nvSpPr>
          <p:cNvPr id="7" name="ZoneTexte 6"/>
          <p:cNvSpPr txBox="1"/>
          <p:nvPr/>
        </p:nvSpPr>
        <p:spPr>
          <a:xfrm>
            <a:off x="1791078" y="4385647"/>
            <a:ext cx="532204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Potentially molecular-driven therapies:</a:t>
            </a:r>
          </a:p>
          <a:p>
            <a:r>
              <a:rPr lang="en-US" dirty="0"/>
              <a:t>	</a:t>
            </a:r>
            <a:r>
              <a:rPr lang="en-US" dirty="0" smtClean="0"/>
              <a:t>- cluster 2	IGF1R focal amplification </a:t>
            </a:r>
          </a:p>
          <a:p>
            <a:r>
              <a:rPr lang="en-US" dirty="0"/>
              <a:t>	</a:t>
            </a:r>
            <a:r>
              <a:rPr lang="en-US" dirty="0" smtClean="0"/>
              <a:t>- cluster 4	ERBB2, FGF1, FGFR3 amplifications</a:t>
            </a:r>
          </a:p>
          <a:p>
            <a:r>
              <a:rPr lang="en-US" dirty="0"/>
              <a:t>	</a:t>
            </a:r>
            <a:r>
              <a:rPr lang="en-US" dirty="0" smtClean="0"/>
              <a:t>			LRP1B deletion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53077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2"/>
          <a:srcRect b="38621"/>
          <a:stretch/>
        </p:blipFill>
        <p:spPr>
          <a:xfrm>
            <a:off x="0" y="1827121"/>
            <a:ext cx="9144000" cy="3203757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3381040" y="184305"/>
            <a:ext cx="2603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>
                <a:solidFill>
                  <a:srgbClr val="D9D9D9"/>
                </a:solidFill>
              </a:rPr>
              <a:t>Exome</a:t>
            </a:r>
            <a:r>
              <a:rPr lang="en-US" b="1" dirty="0" smtClean="0">
                <a:solidFill>
                  <a:srgbClr val="D9D9D9"/>
                </a:solidFill>
              </a:rPr>
              <a:t> sequence analysis</a:t>
            </a:r>
            <a:endParaRPr lang="en-US" b="1" dirty="0">
              <a:solidFill>
                <a:srgbClr val="D9D9D9"/>
              </a:solidFill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2050564" y="1150688"/>
            <a:ext cx="5039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Integration of mutations + MSI + methylation + CNV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66965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Sag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2039</TotalTime>
  <Words>487</Words>
  <Application>Microsoft Macintosh PowerPoint</Application>
  <PresentationFormat>Présentation à l'écran (4:3)</PresentationFormat>
  <Paragraphs>168</Paragraphs>
  <Slides>16</Slides>
  <Notes>0</Notes>
  <HiddenSlides>0</HiddenSlides>
  <MMClips>0</MMClips>
  <ScaleCrop>false</ScaleCrop>
  <HeadingPairs>
    <vt:vector size="6" baseType="variant">
      <vt:variant>
        <vt:lpstr>Thème</vt:lpstr>
      </vt:variant>
      <vt:variant>
        <vt:i4>1</vt:i4>
      </vt:variant>
      <vt:variant>
        <vt:lpstr>Serveurs OLE incorporés</vt:lpstr>
      </vt:variant>
      <vt:variant>
        <vt:i4>1</vt:i4>
      </vt:variant>
      <vt:variant>
        <vt:lpstr>Titres des diapositives</vt:lpstr>
      </vt:variant>
      <vt:variant>
        <vt:i4>16</vt:i4>
      </vt:variant>
    </vt:vector>
  </HeadingPairs>
  <TitlesOfParts>
    <vt:vector size="18" baseType="lpstr">
      <vt:lpstr>Sage</vt:lpstr>
      <vt:lpstr>…quation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Frederic Commo</dc:creator>
  <cp:lastModifiedBy>Frederic Commo</cp:lastModifiedBy>
  <cp:revision>80</cp:revision>
  <dcterms:created xsi:type="dcterms:W3CDTF">2013-05-19T18:40:19Z</dcterms:created>
  <dcterms:modified xsi:type="dcterms:W3CDTF">2013-05-21T21:55:58Z</dcterms:modified>
</cp:coreProperties>
</file>